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1" r:id="rId2"/>
    <p:sldId id="279" r:id="rId3"/>
    <p:sldId id="310" r:id="rId4"/>
    <p:sldId id="276" r:id="rId5"/>
    <p:sldId id="269" r:id="rId6"/>
    <p:sldId id="274" r:id="rId7"/>
    <p:sldId id="286" r:id="rId8"/>
    <p:sldId id="292" r:id="rId9"/>
    <p:sldId id="300" r:id="rId10"/>
    <p:sldId id="273" r:id="rId11"/>
    <p:sldId id="301" r:id="rId12"/>
    <p:sldId id="303" r:id="rId13"/>
    <p:sldId id="304" r:id="rId14"/>
    <p:sldId id="305" r:id="rId15"/>
    <p:sldId id="306" r:id="rId16"/>
    <p:sldId id="312" r:id="rId17"/>
    <p:sldId id="311" r:id="rId18"/>
    <p:sldId id="293" r:id="rId19"/>
    <p:sldId id="30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73449" autoAdjust="0"/>
  </p:normalViewPr>
  <p:slideViewPr>
    <p:cSldViewPr>
      <p:cViewPr>
        <p:scale>
          <a:sx n="83" d="100"/>
          <a:sy n="83" d="100"/>
        </p:scale>
        <p:origin x="-20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3606D-AC54-4DA7-B93B-CF7F32C6D20A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B4AC5-7E83-49F4-BE4E-922A41A422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6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we build a data library for the project, is it important to have all of the data we’re using in the same spatial reference?  If yes, then which 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7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not use geographic</a:t>
            </a:r>
            <a:r>
              <a:rPr lang="en-US" baseline="0" dirty="0" smtClean="0"/>
              <a:t> then?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raster data formats that allow for different x- and y-dimensions, but that won’t answer all our</a:t>
            </a:r>
            <a:r>
              <a:rPr lang="en-US" baseline="0" dirty="0" smtClean="0"/>
              <a:t> problems because…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6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67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Frequently,</a:t>
            </a:r>
            <a:r>
              <a:rPr lang="en-US" baseline="0" dirty="0" smtClean="0"/>
              <a:t> one of the desired outputs of GIS analysis is an areal summary of some quantity, e.g., acreages by habitat class, or population density, or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single </a:t>
            </a:r>
            <a:r>
              <a:rPr lang="en-US" dirty="0" err="1" smtClean="0"/>
              <a:t>vs</a:t>
            </a:r>
            <a:r>
              <a:rPr lang="en-US" dirty="0" smtClean="0"/>
              <a:t> double parallels and patterns of distortion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Adjust the false easting and false northing (or latitude of origin) to move the origin to the desired location (usually to ensure positive coordinates)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B4AC5-7E83-49F4-BE4E-922A41A4224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8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2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2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4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9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8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2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2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5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5762-D858-4E47-8A76-72D55FD424BE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22507-655E-4C18-898B-E13B8E1B2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Word_Document1.docx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Choosing a Spatial Reference for the Gulf of Mexico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311153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0" y="6477238"/>
            <a:ext cx="487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Chris Ringo, adapted to Geo580 by Jim Graham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Parameterizing Conic Projections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82" y="1490434"/>
            <a:ext cx="6127718" cy="493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2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Try an Albers Equal-Area Projection</a:t>
            </a:r>
            <a:br>
              <a:rPr lang="en-US" dirty="0" smtClean="0"/>
            </a:br>
            <a:r>
              <a:rPr lang="en-US" dirty="0" smtClean="0"/>
              <a:t>with two standard parallels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600200"/>
            <a:ext cx="6705599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One method for measuring distortion: pick a few points and measure distances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3962400"/>
          </a:xfrm>
        </p:spPr>
        <p:txBody>
          <a:bodyPr/>
          <a:lstStyle/>
          <a:p>
            <a:r>
              <a:rPr lang="en-US" dirty="0" smtClean="0"/>
              <a:t>Add points with lat-long coordinates</a:t>
            </a:r>
          </a:p>
          <a:p>
            <a:r>
              <a:rPr lang="en-US" dirty="0" smtClean="0"/>
              <a:t>Set the data frame to the projected coordinate system to be tested</a:t>
            </a:r>
          </a:p>
          <a:p>
            <a:r>
              <a:rPr lang="en-US" dirty="0" smtClean="0"/>
              <a:t>Measure distances on the map</a:t>
            </a:r>
          </a:p>
          <a:p>
            <a:r>
              <a:rPr lang="en-US" dirty="0" smtClean="0"/>
              <a:t>Calculate ellipsoidal distance between points: www.ngs.noaa.gov/cgi-bin/Inv_Fwd/inverse.prl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mAlbersSpatialRefere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method: download the Distortion Analysis Tool for ArcMap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79932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This tool produces an analysis of map projection </a:t>
            </a:r>
          </a:p>
          <a:p>
            <a:r>
              <a:rPr lang="en-US" sz="2800" dirty="0" smtClean="0"/>
              <a:t>distortion for a given area of interest and target </a:t>
            </a:r>
          </a:p>
          <a:p>
            <a:r>
              <a:rPr lang="en-US" sz="2800" dirty="0" smtClean="0"/>
              <a:t>projection. Areal, angular and scale distortion are </a:t>
            </a:r>
          </a:p>
          <a:p>
            <a:r>
              <a:rPr lang="en-US" sz="2800" dirty="0" smtClean="0"/>
              <a:t>analyzed using an approximation of </a:t>
            </a:r>
            <a:r>
              <a:rPr lang="en-US" sz="2800" dirty="0" err="1" smtClean="0"/>
              <a:t>Tissot’s</a:t>
            </a:r>
            <a:r>
              <a:rPr lang="en-US" sz="2800" dirty="0" smtClean="0"/>
              <a:t> </a:t>
            </a:r>
            <a:r>
              <a:rPr lang="en-US" sz="2800" dirty="0" err="1" smtClean="0"/>
              <a:t>indicatrix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and areal distortion is also analyzed using a grid </a:t>
            </a:r>
          </a:p>
          <a:p>
            <a:r>
              <a:rPr lang="en-US" sz="2800" dirty="0" smtClean="0"/>
              <a:t>from an equal area projection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mDistortionAnalysis_Albe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1" y="0"/>
            <a:ext cx="8875058" cy="68579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277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Albers Equal-Area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mDistortionAnalysis_Lambe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1" y="0"/>
            <a:ext cx="8875058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3010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Lambert Conformal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 of Mexico Albers Equal-Area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33400" y="1676400"/>
          <a:ext cx="7995020" cy="301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Document" r:id="rId4" imgW="6854825" imgH="2588506" progId="Word.Document.12">
                  <p:embed/>
                </p:oleObj>
              </mc:Choice>
              <mc:Fallback>
                <p:oleObj name="Document" r:id="rId4" imgW="6854825" imgH="258850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76400"/>
                        <a:ext cx="7995020" cy="3019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Maling</a:t>
            </a:r>
            <a:r>
              <a:rPr lang="en-US" sz="2800" dirty="0" smtClean="0"/>
              <a:t> (1992):  </a:t>
            </a:r>
            <a:r>
              <a:rPr lang="en-US" sz="2800" dirty="0"/>
              <a:t>Coordinate Systems and Map </a:t>
            </a:r>
            <a:r>
              <a:rPr lang="en-US" sz="2800" dirty="0" smtClean="0"/>
              <a:t>Projections (out of print)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 smtClean="0"/>
              <a:t>Snyder (1987):  Map Projections – A Working Manual (PDF available at pubs.usgs.gov)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Snyder (1989):  An Album of Map Projections (PDF available at pubs.usgs.gov)</a:t>
            </a:r>
          </a:p>
          <a:p>
            <a:pPr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719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Application to measure distance between lat-longs</a:t>
            </a:r>
          </a:p>
          <a:p>
            <a:r>
              <a:rPr lang="en-US" sz="2800" dirty="0" smtClean="0"/>
              <a:t>http</a:t>
            </a:r>
            <a:r>
              <a:rPr lang="en-US" sz="2800" dirty="0"/>
              <a:t>://</a:t>
            </a:r>
            <a:r>
              <a:rPr lang="en-US" sz="2800" dirty="0" smtClean="0"/>
              <a:t>www.ngs.noaa.gov/cgi-bin/Inv_Fwd/inverse.prl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Distortion Analysis Tool for ArcMap 9.3</a:t>
            </a:r>
          </a:p>
          <a:p>
            <a:r>
              <a:rPr lang="en-US" sz="2800" dirty="0" smtClean="0"/>
              <a:t>Google “Projection Distortion Analysis”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And of course, the Justin </a:t>
            </a:r>
            <a:r>
              <a:rPr lang="en-US" sz="2800" dirty="0" err="1" smtClean="0"/>
              <a:t>Bieber</a:t>
            </a:r>
            <a:r>
              <a:rPr lang="en-US" sz="2800" dirty="0" smtClean="0"/>
              <a:t> fan site</a:t>
            </a:r>
          </a:p>
          <a:p>
            <a:r>
              <a:rPr lang="en-US" sz="2800" dirty="0" smtClean="0"/>
              <a:t>http</a:t>
            </a:r>
            <a:r>
              <a:rPr lang="en-US" sz="2800" dirty="0"/>
              <a:t>://</a:t>
            </a:r>
            <a:r>
              <a:rPr lang="en-US" sz="2800" dirty="0" smtClean="0"/>
              <a:t>www.justinbieberzone.com</a:t>
            </a:r>
          </a:p>
        </p:txBody>
      </p:sp>
    </p:spTree>
    <p:extLst>
      <p:ext uri="{BB962C8B-B14F-4D97-AF65-F5344CB8AC3E}">
        <p14:creationId xmlns:p14="http://schemas.microsoft.com/office/powerpoint/2010/main" val="8719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305800" cy="4324301"/>
          </a:xfrm>
        </p:spPr>
        <p:txBody>
          <a:bodyPr/>
          <a:lstStyle/>
          <a:p>
            <a:r>
              <a:rPr lang="en-US" dirty="0" smtClean="0"/>
              <a:t>Gather relevant spatial datasets</a:t>
            </a:r>
          </a:p>
          <a:p>
            <a:r>
              <a:rPr lang="en-US" dirty="0" smtClean="0"/>
              <a:t>Model species abundance for various commercial &amp; non-commercial species</a:t>
            </a:r>
          </a:p>
          <a:p>
            <a:r>
              <a:rPr lang="en-US" dirty="0" smtClean="0"/>
              <a:t>Model physical processes such as oil plumes and subsequent transport</a:t>
            </a:r>
          </a:p>
          <a:p>
            <a:r>
              <a:rPr lang="en-US" dirty="0" smtClean="0"/>
              <a:t>Model potential impacts of various hydrocarbons on species, including economic impacts to fisheries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385" y="324534"/>
            <a:ext cx="80779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“</a:t>
            </a:r>
            <a:r>
              <a:rPr lang="en-US" sz="3600" dirty="0" err="1" smtClean="0"/>
              <a:t>Deepwater</a:t>
            </a:r>
            <a:r>
              <a:rPr lang="en-US" sz="3600" dirty="0" smtClean="0"/>
              <a:t>” project </a:t>
            </a:r>
            <a:r>
              <a:rPr lang="en-US" sz="3600" dirty="0"/>
              <a:t>will model </a:t>
            </a:r>
            <a:r>
              <a:rPr lang="en-US" sz="3600" dirty="0" smtClean="0"/>
              <a:t>potential </a:t>
            </a:r>
          </a:p>
          <a:p>
            <a:pPr algn="ctr"/>
            <a:r>
              <a:rPr lang="en-US" sz="3600" dirty="0" smtClean="0"/>
              <a:t>impacts </a:t>
            </a:r>
            <a:r>
              <a:rPr lang="en-US" sz="3600" dirty="0"/>
              <a:t>of </a:t>
            </a:r>
            <a:r>
              <a:rPr lang="en-US" sz="3600" dirty="0" smtClean="0"/>
              <a:t>deep water oil </a:t>
            </a:r>
            <a:r>
              <a:rPr lang="en-US" sz="3600" dirty="0"/>
              <a:t>exploration </a:t>
            </a:r>
            <a:r>
              <a:rPr lang="en-US" sz="3600" dirty="0" smtClean="0"/>
              <a:t>and </a:t>
            </a:r>
          </a:p>
          <a:p>
            <a:pPr algn="ctr"/>
            <a:r>
              <a:rPr lang="en-US" sz="3600" dirty="0" smtClean="0"/>
              <a:t>development in </a:t>
            </a:r>
            <a:r>
              <a:rPr lang="en-US" sz="3600" dirty="0"/>
              <a:t>the </a:t>
            </a:r>
            <a:r>
              <a:rPr lang="en-US" sz="3600" dirty="0" smtClean="0"/>
              <a:t>Gulf </a:t>
            </a:r>
            <a:r>
              <a:rPr lang="en-US" sz="3600" dirty="0"/>
              <a:t>of </a:t>
            </a:r>
            <a:r>
              <a:rPr lang="en-US" sz="3600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630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First step in a project:</a:t>
            </a:r>
            <a:br>
              <a:rPr lang="en-US" sz="3600" dirty="0" smtClean="0"/>
            </a:br>
            <a:r>
              <a:rPr lang="en-US" sz="3600" dirty="0" smtClean="0"/>
              <a:t>decide on a common spatial reference for your data!</a:t>
            </a:r>
            <a:endParaRPr lang="en-US" sz="3600" dirty="0"/>
          </a:p>
        </p:txBody>
      </p:sp>
      <p:pic>
        <p:nvPicPr>
          <p:cNvPr id="4" name="Picture 2" descr="http://www2.hawaii.edu/~jmaurer/sst/AVHRR_ss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3733800" cy="1866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86000"/>
            <a:ext cx="3096411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953000"/>
            <a:ext cx="3124200" cy="1663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2133600"/>
            <a:ext cx="125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1828800"/>
            <a:ext cx="145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Regional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4495800"/>
            <a:ext cx="11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OK, so a lot of the data I’m seeing is in geographic coordinates</a:t>
            </a:r>
            <a:endParaRPr lang="en-US" dirty="0"/>
          </a:p>
        </p:txBody>
      </p:sp>
      <p:pic>
        <p:nvPicPr>
          <p:cNvPr id="12290" name="Picture 2" descr="http://www2.hawaii.edu/~jmaurer/sst/AVHRR_ss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590800" cy="129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2362982"/>
            <a:ext cx="603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AVHRR Sea Surface Temperature (“4km” – actually,  .0439 </a:t>
            </a:r>
            <a:r>
              <a:rPr lang="en-US" dirty="0" err="1" smtClean="0"/>
              <a:t>deg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This data visualization comes from the MODIS instrument on NASA’s AQUA spacecraft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604943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0" y="3733800"/>
            <a:ext cx="480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 AQUA chlorophyll-a content (2.5 minutes)</a:t>
            </a:r>
            <a:endParaRPr lang="en-US" dirty="0"/>
          </a:p>
        </p:txBody>
      </p:sp>
      <p:pic>
        <p:nvPicPr>
          <p:cNvPr id="12295" name="Picture 7" descr="ETOPO1 ice surfa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3" y="4800600"/>
            <a:ext cx="2590800" cy="129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5263634"/>
            <a:ext cx="315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ETOPO  Global Relief (1 minute)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1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219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not just use geographic?</a:t>
            </a:r>
            <a:br>
              <a:rPr lang="en-US" sz="4000" dirty="0" smtClean="0"/>
            </a:br>
            <a:r>
              <a:rPr lang="en-US" sz="2800" dirty="0" smtClean="0"/>
              <a:t>Because 1</a:t>
            </a:r>
            <a:r>
              <a:rPr lang="en-US" sz="2800" baseline="30000" dirty="0" smtClean="0"/>
              <a:t>o </a:t>
            </a:r>
            <a:r>
              <a:rPr lang="en-US" sz="2800" dirty="0" smtClean="0"/>
              <a:t>latitude ≠ 1</a:t>
            </a:r>
            <a:r>
              <a:rPr lang="en-US" sz="2800" baseline="30000" dirty="0" smtClean="0"/>
              <a:t>o </a:t>
            </a:r>
            <a:r>
              <a:rPr lang="en-US" sz="2800" dirty="0" smtClean="0"/>
              <a:t>longitude …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600200"/>
            <a:ext cx="6705599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8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305800" cy="1103879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not just use geographic?</a:t>
            </a:r>
            <a:br>
              <a:rPr lang="en-US" sz="4000" dirty="0" smtClean="0"/>
            </a:br>
            <a:r>
              <a:rPr lang="en-US" sz="2800" dirty="0" smtClean="0"/>
              <a:t>… and “cells” do not represent equal areas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600200"/>
            <a:ext cx="6705599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7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So, we need to put our data in a projected coordinate system because: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438400"/>
          </a:xfrm>
        </p:spPr>
        <p:txBody>
          <a:bodyPr/>
          <a:lstStyle/>
          <a:p>
            <a:r>
              <a:rPr lang="en-US" dirty="0" smtClean="0"/>
              <a:t>We want to be able to make reasonably accurate estimates of distances</a:t>
            </a:r>
          </a:p>
          <a:p>
            <a:r>
              <a:rPr lang="en-US" dirty="0" smtClean="0"/>
              <a:t>We want to be able to make reasonably accurate estimates of areas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419600"/>
            <a:ext cx="73757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You won’t be able to do this easily</a:t>
            </a:r>
          </a:p>
          <a:p>
            <a:r>
              <a:rPr lang="en-US" sz="4000" dirty="0" smtClean="0"/>
              <a:t>with geographic coordinates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projection to use where?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One </a:t>
            </a:r>
            <a:r>
              <a:rPr lang="en-US" dirty="0"/>
              <a:t>"traditional" rule described </a:t>
            </a:r>
            <a:r>
              <a:rPr lang="en-US" dirty="0" smtClean="0"/>
              <a:t>in </a:t>
            </a:r>
            <a:r>
              <a:rPr lang="en-US" dirty="0" err="1" smtClean="0"/>
              <a:t>Maling</a:t>
            </a:r>
            <a:r>
              <a:rPr lang="en-US" dirty="0"/>
              <a:t>, </a:t>
            </a:r>
            <a:r>
              <a:rPr lang="en-US" dirty="0" smtClean="0"/>
              <a:t>1992 (dating from the 16</a:t>
            </a:r>
            <a:r>
              <a:rPr lang="en-US" baseline="30000" dirty="0" smtClean="0"/>
              <a:t>th</a:t>
            </a:r>
            <a:r>
              <a:rPr lang="en-US" dirty="0" smtClean="0"/>
              <a:t> century) </a:t>
            </a:r>
            <a:r>
              <a:rPr lang="en-US" dirty="0"/>
              <a:t>says:</a:t>
            </a:r>
          </a:p>
          <a:p>
            <a:r>
              <a:rPr lang="en-US" dirty="0"/>
              <a:t>A country in the tropics asks for a cylindrical projection.</a:t>
            </a:r>
          </a:p>
          <a:p>
            <a:r>
              <a:rPr lang="en-US" dirty="0"/>
              <a:t>A country in the temperate zone asks for a conical projection.</a:t>
            </a:r>
          </a:p>
          <a:p>
            <a:r>
              <a:rPr lang="en-US" dirty="0"/>
              <a:t>A polar area asks for an azimuthal projection.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US part of the Gulf of Mexico is north of the tropics: try a conic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705600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65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5864</TotalTime>
  <Words>602</Words>
  <Application>Microsoft Office PowerPoint</Application>
  <PresentationFormat>On-screen Show (4:3)</PresentationFormat>
  <Paragraphs>76</Paragraphs>
  <Slides>19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Document</vt:lpstr>
      <vt:lpstr>Choosing a Spatial Reference for the Gulf of Mexico</vt:lpstr>
      <vt:lpstr>PowerPoint Presentation</vt:lpstr>
      <vt:lpstr>First step in a project: decide on a common spatial reference for your data!</vt:lpstr>
      <vt:lpstr>OK, so a lot of the data I’m seeing is in geographic coordinates</vt:lpstr>
      <vt:lpstr>Why not just use geographic? Because 1o latitude ≠ 1o longitude … </vt:lpstr>
      <vt:lpstr>Why not just use geographic? … and “cells” do not represent equal areas </vt:lpstr>
      <vt:lpstr>So, we need to put our data in a projected coordinate system because:</vt:lpstr>
      <vt:lpstr>Which projection to use where?</vt:lpstr>
      <vt:lpstr>The US part of the Gulf of Mexico is north of the tropics: try a conic</vt:lpstr>
      <vt:lpstr>Parameterizing Conic Projections</vt:lpstr>
      <vt:lpstr>Try an Albers Equal-Area Projection with two standard parallels</vt:lpstr>
      <vt:lpstr>One method for measuring distortion: pick a few points and measure distances</vt:lpstr>
      <vt:lpstr>PowerPoint Presentation</vt:lpstr>
      <vt:lpstr>Another method: download the Distortion Analysis Tool for ArcMap</vt:lpstr>
      <vt:lpstr>PowerPoint Presentation</vt:lpstr>
      <vt:lpstr>PowerPoint Presentation</vt:lpstr>
      <vt:lpstr>Gulf of Mexico Albers Equal-Area</vt:lpstr>
      <vt:lpstr>References</vt:lpstr>
      <vt:lpstr>References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Plane Coordinate System</dc:title>
  <dc:creator>Ringo, Chris</dc:creator>
  <cp:lastModifiedBy>Graham, James - COS</cp:lastModifiedBy>
  <cp:revision>194</cp:revision>
  <dcterms:created xsi:type="dcterms:W3CDTF">2012-05-03T15:42:43Z</dcterms:created>
  <dcterms:modified xsi:type="dcterms:W3CDTF">2013-01-23T18:56:20Z</dcterms:modified>
</cp:coreProperties>
</file>